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4" r:id="rId1"/>
  </p:sldMasterIdLst>
  <p:sldIdLst>
    <p:sldId id="271" r:id="rId2"/>
    <p:sldId id="259" r:id="rId3"/>
    <p:sldId id="274" r:id="rId4"/>
    <p:sldId id="260" r:id="rId5"/>
    <p:sldId id="262" r:id="rId6"/>
    <p:sldId id="266" r:id="rId7"/>
    <p:sldId id="263" r:id="rId8"/>
    <p:sldId id="264" r:id="rId9"/>
    <p:sldId id="267" r:id="rId10"/>
    <p:sldId id="268" r:id="rId11"/>
    <p:sldId id="269" r:id="rId12"/>
    <p:sldId id="272" r:id="rId13"/>
    <p:sldId id="273" r:id="rId14"/>
    <p:sldId id="275" r:id="rId15"/>
    <p:sldId id="276" r:id="rId16"/>
    <p:sldId id="277" r:id="rId17"/>
    <p:sldId id="265" r:id="rId18"/>
    <p:sldId id="261" r:id="rId19"/>
    <p:sldId id="270" r:id="rId20"/>
    <p:sldId id="256" r:id="rId21"/>
    <p:sldId id="257" r:id="rId22"/>
    <p:sldId id="258" r:id="rId23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66FFFF"/>
    <a:srgbClr val="33CCCC"/>
    <a:srgbClr val="FBFF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32" autoAdjust="0"/>
    <p:restoredTop sz="94660"/>
  </p:normalViewPr>
  <p:slideViewPr>
    <p:cSldViewPr>
      <p:cViewPr varScale="1">
        <p:scale>
          <a:sx n="103" d="100"/>
          <a:sy n="103" d="100"/>
        </p:scale>
        <p:origin x="-39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91398DE2-43BB-4B79-B31B-398D83D26288}" type="datetimeFigureOut">
              <a:rPr lang="en-GB" smtClean="0"/>
              <a:t>16/05/2018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FD1CC2C7-7E63-4E07-A972-3851152E8CB6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98DE2-43BB-4B79-B31B-398D83D26288}" type="datetimeFigureOut">
              <a:rPr lang="en-GB" smtClean="0"/>
              <a:t>16/05/2018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CC2C7-7E63-4E07-A972-3851152E8CB6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98DE2-43BB-4B79-B31B-398D83D26288}" type="datetimeFigureOut">
              <a:rPr lang="en-GB" smtClean="0"/>
              <a:t>16/05/2018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CC2C7-7E63-4E07-A972-3851152E8CB6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98DE2-43BB-4B79-B31B-398D83D26288}" type="datetimeFigureOut">
              <a:rPr lang="en-GB" smtClean="0"/>
              <a:t>16/05/2018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CC2C7-7E63-4E07-A972-3851152E8CB6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98DE2-43BB-4B79-B31B-398D83D26288}" type="datetimeFigureOut">
              <a:rPr lang="en-GB" smtClean="0"/>
              <a:t>16/05/2018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CC2C7-7E63-4E07-A972-3851152E8CB6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98DE2-43BB-4B79-B31B-398D83D26288}" type="datetimeFigureOut">
              <a:rPr lang="en-GB" smtClean="0"/>
              <a:t>16/05/2018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CC2C7-7E63-4E07-A972-3851152E8CB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98DE2-43BB-4B79-B31B-398D83D26288}" type="datetimeFigureOut">
              <a:rPr lang="en-GB" smtClean="0"/>
              <a:t>16/05/2018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CC2C7-7E63-4E07-A972-3851152E8CB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98DE2-43BB-4B79-B31B-398D83D26288}" type="datetimeFigureOut">
              <a:rPr lang="en-GB" smtClean="0"/>
              <a:t>16/05/2018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CC2C7-7E63-4E07-A972-3851152E8CB6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98DE2-43BB-4B79-B31B-398D83D26288}" type="datetimeFigureOut">
              <a:rPr lang="en-GB" smtClean="0"/>
              <a:t>16/05/2018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CC2C7-7E63-4E07-A972-3851152E8CB6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91398DE2-43BB-4B79-B31B-398D83D26288}" type="datetimeFigureOut">
              <a:rPr lang="en-GB" smtClean="0"/>
              <a:t>16/05/2018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FD1CC2C7-7E63-4E07-A972-3851152E8CB6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91398DE2-43BB-4B79-B31B-398D83D26288}" type="datetimeFigureOut">
              <a:rPr lang="en-GB" smtClean="0"/>
              <a:t>16/05/2018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FD1CC2C7-7E63-4E07-A972-3851152E8CB6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1398DE2-43BB-4B79-B31B-398D83D26288}" type="datetimeFigureOut">
              <a:rPr lang="en-GB" smtClean="0"/>
              <a:t>16/05/2018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D1CC2C7-7E63-4E07-A972-3851152E8CB6}" type="slidenum">
              <a:rPr lang="en-GB" smtClean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5" r:id="rId1"/>
    <p:sldLayoutId id="2147484286" r:id="rId2"/>
    <p:sldLayoutId id="2147484287" r:id="rId3"/>
    <p:sldLayoutId id="2147484288" r:id="rId4"/>
    <p:sldLayoutId id="2147484289" r:id="rId5"/>
    <p:sldLayoutId id="2147484290" r:id="rId6"/>
    <p:sldLayoutId id="2147484291" r:id="rId7"/>
    <p:sldLayoutId id="2147484292" r:id="rId8"/>
    <p:sldLayoutId id="2147484293" r:id="rId9"/>
    <p:sldLayoutId id="2147484294" r:id="rId10"/>
    <p:sldLayoutId id="21474842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185528"/>
            <a:ext cx="7543800" cy="795672"/>
          </a:xfrm>
        </p:spPr>
        <p:txBody>
          <a:bodyPr>
            <a:noAutofit/>
          </a:bodyPr>
          <a:lstStyle/>
          <a:p>
            <a:r>
              <a:rPr lang="en-US" sz="3200" dirty="0" smtClean="0"/>
              <a:t>SHARING COMMON GROUND</a:t>
            </a:r>
            <a:endParaRPr lang="en-GB" sz="3200" dirty="0"/>
          </a:p>
        </p:txBody>
      </p:sp>
      <p:pic>
        <p:nvPicPr>
          <p:cNvPr id="11266" name="Picture 2" descr="C:\Users\lmercer\Pictures\reboot-butt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60000">
            <a:off x="4741744" y="2769408"/>
            <a:ext cx="3021013" cy="201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sz="6500" b="1" i="1" dirty="0" smtClean="0">
                <a:solidFill>
                  <a:schemeClr val="bg2">
                    <a:lumMod val="50000"/>
                  </a:schemeClr>
                </a:solidFill>
              </a:rPr>
              <a:t>LET’S </a:t>
            </a:r>
          </a:p>
          <a:p>
            <a:r>
              <a:rPr lang="en-US" sz="6500" b="1" i="1" dirty="0" smtClean="0">
                <a:solidFill>
                  <a:schemeClr val="bg2">
                    <a:lumMod val="50000"/>
                  </a:schemeClr>
                </a:solidFill>
              </a:rPr>
              <a:t>REBOOT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41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YOUTH ADULT EMERGENCY SERVICES</a:t>
            </a:r>
            <a:endParaRPr lang="en-GB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780680"/>
              </p:ext>
            </p:extLst>
          </p:nvPr>
        </p:nvGraphicFramePr>
        <p:xfrm>
          <a:off x="1219200" y="2667000"/>
          <a:ext cx="6477000" cy="2209800"/>
        </p:xfrm>
        <a:graphic>
          <a:graphicData uri="http://schemas.openxmlformats.org/drawingml/2006/table">
            <a:tbl>
              <a:tblPr/>
              <a:tblGrid>
                <a:gridCol w="587123"/>
                <a:gridCol w="1093479"/>
                <a:gridCol w="4796398"/>
              </a:tblGrid>
              <a:tr h="83306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C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YOUTH ADULT EMERGENCY SERIVCES (YES)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82867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YES-200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Education in Service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Activities specifically aimed to involve youth in volunteer practices to help seniors, child care, feeding patrons, reading programs; Community clean-up, volunteer at schools, shelters, cross walk duty, parking, etc.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4806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YES-900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 activity</a:t>
                      </a:r>
                      <a:r>
                        <a:rPr lang="en-C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involving youth</a:t>
                      </a:r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not included above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975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TRANSPORTATION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1928923"/>
              </p:ext>
            </p:extLst>
          </p:nvPr>
        </p:nvGraphicFramePr>
        <p:xfrm>
          <a:off x="990600" y="1981200"/>
          <a:ext cx="6795294" cy="1447800"/>
        </p:xfrm>
        <a:graphic>
          <a:graphicData uri="http://schemas.openxmlformats.org/drawingml/2006/table">
            <a:tbl>
              <a:tblPr/>
              <a:tblGrid>
                <a:gridCol w="615976"/>
                <a:gridCol w="1147215"/>
                <a:gridCol w="5032103"/>
              </a:tblGrid>
              <a:tr h="36631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TRANSPORTATION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08148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TRAN-800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Transport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Costs pertaining to travel expenses incurred undertaking any of the above activities for example gas, bus tickets, parking passes, etc.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42" name="Picture 2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657600"/>
            <a:ext cx="2419350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00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302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CHURCH REPORT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828800"/>
            <a:ext cx="6477000" cy="3894269"/>
          </a:xfrm>
        </p:spPr>
        <p:txBody>
          <a:bodyPr/>
          <a:lstStyle/>
          <a:p>
            <a:r>
              <a:rPr lang="en-US" dirty="0" smtClean="0"/>
              <a:t>TO BE COMPLETE EACH MONTH</a:t>
            </a:r>
          </a:p>
          <a:p>
            <a:r>
              <a:rPr lang="en-US" dirty="0" smtClean="0"/>
              <a:t>RECORD ACTIVITIES AND FUNDS SPENT</a:t>
            </a:r>
          </a:p>
          <a:p>
            <a:r>
              <a:rPr lang="en-US" dirty="0" smtClean="0"/>
              <a:t>RECORD # OF HOURS</a:t>
            </a:r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smtClean="0"/>
              <a:t>RECORD # VOLUNTEERS</a:t>
            </a:r>
          </a:p>
          <a:p>
            <a:r>
              <a:rPr lang="en-US" dirty="0" smtClean="0"/>
              <a:t>RECORD # OF PEOPLE HELPED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STORIES AND PICTURES </a:t>
            </a:r>
            <a:endParaRPr lang="en-GB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07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490588"/>
              </p:ext>
            </p:extLst>
          </p:nvPr>
        </p:nvGraphicFramePr>
        <p:xfrm>
          <a:off x="1447800" y="990598"/>
          <a:ext cx="6196012" cy="3905051"/>
        </p:xfrm>
        <a:graphic>
          <a:graphicData uri="http://schemas.openxmlformats.org/drawingml/2006/table">
            <a:tbl>
              <a:tblPr/>
              <a:tblGrid>
                <a:gridCol w="448036"/>
                <a:gridCol w="1467045"/>
                <a:gridCol w="213090"/>
                <a:gridCol w="458964"/>
                <a:gridCol w="417985"/>
                <a:gridCol w="371542"/>
                <a:gridCol w="458964"/>
                <a:gridCol w="295048"/>
                <a:gridCol w="2065338"/>
              </a:tblGrid>
              <a:tr h="509159"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8">
                  <a:txBody>
                    <a:bodyPr/>
                    <a:lstStyle/>
                    <a:p>
                      <a:pPr algn="ctr" fontAlgn="ctr"/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ADVENTIST COMMUNITY SERVICES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66345"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12833"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l" fontAlgn="t"/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        MONTHLY ACTIVITY REPORT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12833"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345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CHURCH NAME   ________________________________________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ACTIVITY FOR MONTH OF _______________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66345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CONTACT NAME           ___________________________________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EMAIL  _______________________________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66345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POSITION AT CHURCH ___________________________________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PHONE ______________________________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79660"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26151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SECTION 1: FOCUS GROUP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Precipice"/>
                        </a:rPr>
                        <a:t>√</a:t>
                      </a:r>
                      <a:endParaRPr lang="en-GB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0-13  years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14-25 years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26-50 years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51-80+ years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DETAILS ON FOCUS GROUP(S)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66345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Female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66345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Male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66345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220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RECORDING ACTIVITIES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2824201"/>
              </p:ext>
            </p:extLst>
          </p:nvPr>
        </p:nvGraphicFramePr>
        <p:xfrm>
          <a:off x="1295402" y="2286000"/>
          <a:ext cx="6272210" cy="2759505"/>
        </p:xfrm>
        <a:graphic>
          <a:graphicData uri="http://schemas.openxmlformats.org/drawingml/2006/table">
            <a:tbl>
              <a:tblPr/>
              <a:tblGrid>
                <a:gridCol w="453146"/>
                <a:gridCol w="1483779"/>
                <a:gridCol w="221047"/>
                <a:gridCol w="464198"/>
                <a:gridCol w="422753"/>
                <a:gridCol w="375780"/>
                <a:gridCol w="464198"/>
                <a:gridCol w="2387309"/>
              </a:tblGrid>
              <a:tr h="1014505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CAT CODE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SECTION 2: ACTIVITIES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Precipice"/>
                        </a:rPr>
                        <a:t>√</a:t>
                      </a:r>
                      <a:endParaRPr lang="en-GB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FUNDS SPENT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 HOURS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  OF VOL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 HELPED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ACTIVITY DETAILS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18125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Briefly explain what activity you achieved.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125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CMD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COMMUNITY DEVELOPMENT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125"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CMD-100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Community Resource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18125"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CMD-200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Education and Training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18125"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CMD-300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Family Support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18125"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CMD-400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Food Pantry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18125"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CMD-500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Health Programs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18125"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CMD-900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97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PARTNERS</a:t>
            </a:r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553672"/>
              </p:ext>
            </p:extLst>
          </p:nvPr>
        </p:nvGraphicFramePr>
        <p:xfrm>
          <a:off x="1463675" y="2842560"/>
          <a:ext cx="6196013" cy="3024839"/>
        </p:xfrm>
        <a:graphic>
          <a:graphicData uri="http://schemas.openxmlformats.org/drawingml/2006/table">
            <a:tbl>
              <a:tblPr/>
              <a:tblGrid>
                <a:gridCol w="447839"/>
                <a:gridCol w="1466399"/>
                <a:gridCol w="218458"/>
                <a:gridCol w="876562"/>
                <a:gridCol w="3186755"/>
              </a:tblGrid>
              <a:tr h="404538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PARTNER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SECTION 3: PARTNERSHIPS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Precipice"/>
                        </a:rPr>
                        <a:t>√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ITEM(S) PROVIDED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NAME OF PARTNER(S)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29851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PART1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Church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851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PART2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Organization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851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PART3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Local Charity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851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PART4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851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471046"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Provide </a:t>
                      </a:r>
                      <a:r>
                        <a:rPr lang="en-CA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details </a:t>
                      </a:r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 how </a:t>
                      </a:r>
                      <a:r>
                        <a:rPr lang="en-CA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you </a:t>
                      </a:r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are working with </a:t>
                      </a:r>
                      <a:r>
                        <a:rPr lang="en-CA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 </a:t>
                      </a:r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above mentioned partner(s).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75121"/>
            <a:ext cx="1485900" cy="93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838200"/>
            <a:ext cx="1800225" cy="181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648200"/>
            <a:ext cx="2362200" cy="153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3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STORIES AND PICTURES</a:t>
            </a:r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691827"/>
              </p:ext>
            </p:extLst>
          </p:nvPr>
        </p:nvGraphicFramePr>
        <p:xfrm>
          <a:off x="1447800" y="2286000"/>
          <a:ext cx="6196013" cy="1301949"/>
        </p:xfrm>
        <a:graphic>
          <a:graphicData uri="http://schemas.openxmlformats.org/drawingml/2006/table">
            <a:tbl>
              <a:tblPr/>
              <a:tblGrid>
                <a:gridCol w="6196013"/>
              </a:tblGrid>
              <a:tr h="5334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SECTION 4: STORIES/PICTURES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768549">
                <a:tc>
                  <a:txBody>
                    <a:bodyPr/>
                    <a:lstStyle/>
                    <a:p>
                      <a:pPr algn="ctr" fontAlgn="t"/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Provide pictures and stories of participants and activities your church has taken part in.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175000"/>
            <a:ext cx="3352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767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0"/>
            <a:ext cx="6965245" cy="1202485"/>
          </a:xfrm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PURPOSE FOR REPORTING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REPORTING ON COMMUNITY ACTIVITES WILL PROVIDE INFORMATION TO BETTER</a:t>
            </a:r>
          </a:p>
          <a:p>
            <a:pPr lvl="2"/>
            <a:r>
              <a:rPr lang="en-US" sz="3200" dirty="0" smtClean="0"/>
              <a:t> TRACK ACTIVITIES</a:t>
            </a:r>
          </a:p>
          <a:p>
            <a:pPr lvl="2"/>
            <a:r>
              <a:rPr lang="en-US" sz="3200" dirty="0" smtClean="0"/>
              <a:t> TARGET TRAINING NEEDS</a:t>
            </a:r>
          </a:p>
          <a:p>
            <a:pPr lvl="2"/>
            <a:r>
              <a:rPr lang="en-US" sz="3200" dirty="0" smtClean="0"/>
              <a:t> DEVELOP RESOURCES</a:t>
            </a:r>
          </a:p>
          <a:p>
            <a:pPr lvl="2"/>
            <a:r>
              <a:rPr lang="en-US" sz="3200" dirty="0" smtClean="0"/>
              <a:t> IDENTIFY LESSON LEARNED </a:t>
            </a:r>
          </a:p>
          <a:p>
            <a:pPr lvl="2"/>
            <a:r>
              <a:rPr lang="en-US" sz="3200" dirty="0" smtClean="0"/>
              <a:t>BETTER PROGRAMS AND SERVICES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23713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1094202"/>
              </p:ext>
            </p:extLst>
          </p:nvPr>
        </p:nvGraphicFramePr>
        <p:xfrm>
          <a:off x="990600" y="1904999"/>
          <a:ext cx="7315200" cy="3964152"/>
        </p:xfrm>
        <a:graphic>
          <a:graphicData uri="http://schemas.openxmlformats.org/drawingml/2006/table">
            <a:tbl>
              <a:tblPr/>
              <a:tblGrid>
                <a:gridCol w="685800"/>
                <a:gridCol w="762000"/>
                <a:gridCol w="642152"/>
                <a:gridCol w="500848"/>
                <a:gridCol w="698531"/>
                <a:gridCol w="588375"/>
                <a:gridCol w="599690"/>
                <a:gridCol w="599690"/>
                <a:gridCol w="577060"/>
                <a:gridCol w="594254"/>
                <a:gridCol w="533400"/>
                <a:gridCol w="533400"/>
              </a:tblGrid>
              <a:tr h="249211">
                <a:tc gridSpan="9">
                  <a:txBody>
                    <a:bodyPr/>
                    <a:lstStyle/>
                    <a:p>
                      <a:pPr algn="l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ONTARIO CONFERENCE OF SEVENTH-DAY ADVENTISTS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7821">
                <a:tc gridSpan="10"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COMMUNITY SERVICES DEPARTMENT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9564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ACTIVITIES FOR THE QUARTER : 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__________________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214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5416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Church </a:t>
                      </a:r>
                      <a:endParaRPr lang="en-GB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r>
                        <a:rPr lang="en-GB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Name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Membership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Community  Development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Disaster Response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Emotional/ Spiritual Support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Mentoring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Seniors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Urban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Youth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Funds Spent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 Volunteer Hours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 Helped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1121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214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Bowmanville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$200.00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$100.00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$100.00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$50.00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$50.00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$50.00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$50.00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$600.00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214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College Park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$1,000.00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$100.00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$500.00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$50.00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$75.00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$1,725.00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214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Kendalwood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$200.00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$200.00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214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Toronto Chinese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$150.00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$200.00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$120.00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$470.00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214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Windsor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$400.00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$100.00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$50.00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$100.00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$100.00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$750.00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214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214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214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438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GB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057400"/>
            <a:ext cx="3603625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86000"/>
            <a:ext cx="2622170" cy="2948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678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REPORTING SYSTEM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315200" cy="46482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WHY??</a:t>
            </a:r>
          </a:p>
          <a:p>
            <a:r>
              <a:rPr lang="en-US" b="1" dirty="0" smtClean="0"/>
              <a:t>OLD REPORTS </a:t>
            </a:r>
          </a:p>
          <a:p>
            <a:pPr lvl="2"/>
            <a:r>
              <a:rPr lang="en-US" sz="3200" dirty="0" smtClean="0"/>
              <a:t>DO NOT CAPTURE CURRENT TRENDS</a:t>
            </a:r>
          </a:p>
          <a:p>
            <a:pPr lvl="2"/>
            <a:r>
              <a:rPr lang="en-US" sz="3200" dirty="0" smtClean="0"/>
              <a:t>ARE NOT BEING SUBMITTED </a:t>
            </a:r>
          </a:p>
          <a:p>
            <a:pPr lvl="2"/>
            <a:r>
              <a:rPr lang="en-US" sz="3200" dirty="0" smtClean="0"/>
              <a:t>DO NOT ALLOW FOR PLANNING</a:t>
            </a:r>
          </a:p>
          <a:p>
            <a:pPr marL="594360" lvl="2" indent="0">
              <a:buNone/>
            </a:pPr>
            <a:r>
              <a:rPr lang="en-US" sz="3200" dirty="0" smtClean="0">
                <a:solidFill>
                  <a:schemeClr val="accent1"/>
                </a:solidFill>
              </a:rPr>
              <a:t>                            </a:t>
            </a:r>
            <a:r>
              <a:rPr lang="en-US" sz="3900" dirty="0" smtClean="0">
                <a:solidFill>
                  <a:schemeClr val="accent2"/>
                </a:solidFill>
              </a:rPr>
              <a:t>LET’S </a:t>
            </a:r>
            <a:r>
              <a:rPr lang="en-US" sz="3900" dirty="0">
                <a:solidFill>
                  <a:schemeClr val="accent2"/>
                </a:solidFill>
              </a:rPr>
              <a:t>REBOOT</a:t>
            </a:r>
            <a:endParaRPr lang="en-US" sz="3900" dirty="0" smtClean="0">
              <a:solidFill>
                <a:schemeClr val="accent2"/>
              </a:solidFill>
            </a:endParaRPr>
          </a:p>
          <a:p>
            <a:pPr marL="594360" lvl="2" indent="0" algn="ctr">
              <a:buNone/>
            </a:pPr>
            <a:endParaRPr lang="en-US" sz="3200" dirty="0" smtClean="0"/>
          </a:p>
          <a:p>
            <a:pPr marL="594360" lvl="2" indent="0" algn="ctr">
              <a:buNone/>
            </a:pPr>
            <a:r>
              <a:rPr lang="en-US" sz="3200" dirty="0" smtClean="0"/>
              <a:t>WE WANT TO HEAR WHAT YOU ARE </a:t>
            </a:r>
            <a:r>
              <a:rPr lang="en-US" sz="3200" dirty="0"/>
              <a:t>D</a:t>
            </a:r>
            <a:r>
              <a:rPr lang="en-US" sz="3200" dirty="0" smtClean="0"/>
              <a:t>OING </a:t>
            </a:r>
          </a:p>
          <a:p>
            <a:pPr marL="594360" lvl="2" indent="0">
              <a:buNone/>
            </a:pPr>
            <a:r>
              <a:rPr lang="en-US" sz="4000" dirty="0" smtClean="0">
                <a:solidFill>
                  <a:schemeClr val="accent1"/>
                </a:solidFill>
              </a:rPr>
              <a:t>                           </a:t>
            </a:r>
            <a:endParaRPr lang="en-US" sz="4300" dirty="0" smtClean="0">
              <a:solidFill>
                <a:schemeClr val="accent1"/>
              </a:solidFill>
            </a:endParaRPr>
          </a:p>
          <a:p>
            <a:pPr marL="594360" lvl="2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208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College Park Church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962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36468" y="857250"/>
            <a:ext cx="6858000" cy="51435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486400" y="2130425"/>
            <a:ext cx="3505200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Ready for sorting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422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0" t="9319" r="5998" b="-51506"/>
          <a:stretch/>
        </p:blipFill>
        <p:spPr>
          <a:xfrm>
            <a:off x="0" y="180108"/>
            <a:ext cx="9372600" cy="1273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64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CATEGORY GUIDE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COMMUNUITY DEVELOPMENT</a:t>
            </a:r>
          </a:p>
          <a:p>
            <a:r>
              <a:rPr lang="en-US" dirty="0" smtClean="0"/>
              <a:t>DISASTER RESPONSE</a:t>
            </a:r>
          </a:p>
          <a:p>
            <a:r>
              <a:rPr lang="en-US" dirty="0" smtClean="0"/>
              <a:t>EMOTIONAL/SPIRITUAL</a:t>
            </a:r>
          </a:p>
          <a:p>
            <a:r>
              <a:rPr lang="en-US" dirty="0" smtClean="0"/>
              <a:t>TUTORING AND MENTORING</a:t>
            </a:r>
          </a:p>
          <a:p>
            <a:r>
              <a:rPr lang="en-US" dirty="0" smtClean="0"/>
              <a:t>SENIOR/OLDER ADULTS</a:t>
            </a:r>
          </a:p>
          <a:p>
            <a:r>
              <a:rPr lang="en-US" dirty="0" smtClean="0"/>
              <a:t>URBAN OUTREACH</a:t>
            </a:r>
          </a:p>
          <a:p>
            <a:r>
              <a:rPr lang="en-US" dirty="0" smtClean="0"/>
              <a:t>YOUNG ADULT EMERGENCY SERVICES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736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153399" cy="9906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0000"/>
                </a:solidFill>
                <a:latin typeface="Calibri"/>
              </a:rPr>
              <a:t>ADVENTIST COMMUNITY SERVICES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6602679"/>
              </p:ext>
            </p:extLst>
          </p:nvPr>
        </p:nvGraphicFramePr>
        <p:xfrm>
          <a:off x="609599" y="1447798"/>
          <a:ext cx="7924802" cy="4840406"/>
        </p:xfrm>
        <a:graphic>
          <a:graphicData uri="http://schemas.openxmlformats.org/drawingml/2006/table">
            <a:tbl>
              <a:tblPr/>
              <a:tblGrid>
                <a:gridCol w="847414"/>
                <a:gridCol w="1133787"/>
                <a:gridCol w="5943601"/>
              </a:tblGrid>
              <a:tr h="335985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n-GB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MONTHLY REPORTING CATEGORY GUIDE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6323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CMD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COMMUNITY DEVELOPMENT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85308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CMD-100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Community </a:t>
                      </a:r>
                      <a:endParaRPr lang="en-GB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ctr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Resource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Events/activities pertaining to community access to resources and services; new neighbour support; charity fundraiser;  clean community projects; fun fairs, community fundraisers, etc.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906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CMD-200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Education 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and</a:t>
                      </a:r>
                    </a:p>
                    <a:p>
                      <a:pPr algn="ctr" fontAlgn="ctr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Training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Skills training classes, job search, resume writing classes, school backpacks/supplies for economically struggling families, etc.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8746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CMD-300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Family </a:t>
                      </a:r>
                      <a:endParaRPr lang="en-GB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ctr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Support 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Activities which assist economically struggling families such as personal care kits, provision of home care, love and care services, temporary shelter, babysitting, baby clothes/blankets/ care items, small appliances, etc.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6934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CMD-400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Food </a:t>
                      </a:r>
                      <a:endParaRPr lang="en-GB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ctr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Pantry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Collection and provision of food; community meals; touch of love; soup kitchens; meal vouchers; meals on wheels; Tim's cards; food stamps/coupons, etc.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8746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CMD-500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Health </a:t>
                      </a:r>
                      <a:endParaRPr lang="en-GB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ctr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Programs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Activities that will improve/promote healthy living such as blood donor clinics, nutrition classes, cooking classes, stop smoking programs, yoga/exercise classes, disease prevention, etc.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248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CMD-900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 </a:t>
                      </a:r>
                      <a:r>
                        <a:rPr lang="en-C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community development activity</a:t>
                      </a:r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not included above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136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DISASTER RESPONSE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6902068"/>
              </p:ext>
            </p:extLst>
          </p:nvPr>
        </p:nvGraphicFramePr>
        <p:xfrm>
          <a:off x="1143000" y="2209800"/>
          <a:ext cx="6616700" cy="2819400"/>
        </p:xfrm>
        <a:graphic>
          <a:graphicData uri="http://schemas.openxmlformats.org/drawingml/2006/table">
            <a:tbl>
              <a:tblPr/>
              <a:tblGrid>
                <a:gridCol w="599787"/>
                <a:gridCol w="1229013"/>
                <a:gridCol w="4787900"/>
              </a:tblGrid>
              <a:tr h="44196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DISASTER </a:t>
                      </a:r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RESPONSE</a:t>
                      </a:r>
                    </a:p>
                    <a:p>
                      <a:pPr algn="ctr" fontAlgn="b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62071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DRP-600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Emergency - Use of Church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Opening church for public use in cases of emergency need for shelter from storms, severe weather, fire, flood, other natural disaster or traumatic event affecting the community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DRP-620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Disaster Preparedness and Training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Sponsorship </a:t>
                      </a:r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 people to attend disaster response training; preparation of preparedness plans; inventory/assessment of resources needed for emergency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763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DRP-630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Emergency </a:t>
                      </a:r>
                      <a:endParaRPr lang="en-GB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ctr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Respons</a:t>
                      </a: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 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Activities pertaining to a traumatic event or disaster (fire, flood, storm, etc.) where there is a need for:  food,  non perishable Items, personal hygiene kits (brush, toothbrush, paste, washcloths, shampoo, diapers, depends, etc.) ; assistance with 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clean-up, 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repairs,  rebuilding, etc.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892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DRP-900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 </a:t>
                      </a:r>
                      <a:r>
                        <a:rPr lang="en-C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disaster response activity</a:t>
                      </a:r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not included above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002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838200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EMOTIONAL/SPIRITUAL </a:t>
            </a:r>
            <a:br>
              <a:rPr lang="en-US" dirty="0" smtClean="0"/>
            </a:br>
            <a:r>
              <a:rPr lang="en-US" dirty="0" smtClean="0"/>
              <a:t>SUPPORT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3568189"/>
              </p:ext>
            </p:extLst>
          </p:nvPr>
        </p:nvGraphicFramePr>
        <p:xfrm>
          <a:off x="1219200" y="2286001"/>
          <a:ext cx="6642894" cy="3002995"/>
        </p:xfrm>
        <a:graphic>
          <a:graphicData uri="http://schemas.openxmlformats.org/drawingml/2006/table">
            <a:tbl>
              <a:tblPr/>
              <a:tblGrid>
                <a:gridCol w="602162"/>
                <a:gridCol w="1121486"/>
                <a:gridCol w="4919246"/>
              </a:tblGrid>
              <a:tr h="53339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EMSP</a:t>
                      </a:r>
                    </a:p>
                    <a:p>
                      <a:pPr algn="ctr" fontAlgn="b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EMOTIONAL/SPIRITUAL SUPPORT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0871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EMSP-100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Community Resource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Events involving public partners to build awareness of programs and services available to support mental and spiritual health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871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EMSP-200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Education and training resources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Seminars/Workshops/materials  aimed to help provide community with emotional and spiritual development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3036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EMSP-500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Spiritual care/prayer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Nurturing and spiritual care of individuals in times of illness and crisis; </a:t>
                      </a:r>
                      <a:r>
                        <a:rPr lang="en-C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prayer shawl ministry</a:t>
                      </a:r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; hospital visits; </a:t>
                      </a:r>
                      <a:r>
                        <a:rPr lang="en-C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Prayer Warriors</a:t>
                      </a:r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; etc.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1743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EMSP-700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Support</a:t>
                      </a:r>
                    </a:p>
                    <a:p>
                      <a:pPr algn="ctr" fontAlgn="ctr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groups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Seminars/workshops/support groups aimed to assist individuals grieving the loss of loved ones, crisis/stress management,  autism awareness, caretaker support, veteran support, depression recovery, disability awareness, domestic abuse, etc.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43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EMSP-900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 </a:t>
                      </a:r>
                      <a:r>
                        <a:rPr lang="en-C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emotional or spiritual support activity</a:t>
                      </a:r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not included above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342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TUTORING/MENTORING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3331246"/>
              </p:ext>
            </p:extLst>
          </p:nvPr>
        </p:nvGraphicFramePr>
        <p:xfrm>
          <a:off x="1219200" y="2438400"/>
          <a:ext cx="6795294" cy="2355850"/>
        </p:xfrm>
        <a:graphic>
          <a:graphicData uri="http://schemas.openxmlformats.org/drawingml/2006/table">
            <a:tbl>
              <a:tblPr/>
              <a:tblGrid>
                <a:gridCol w="609600"/>
                <a:gridCol w="1153591"/>
                <a:gridCol w="5032103"/>
              </a:tblGrid>
              <a:tr h="31311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TUTORING/MENTORING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9641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TUM-200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Education and training programs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Facilitate seminars for English language training, immigrant support of second language, anti-bullying awareness, etc.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4989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TUM-500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Mental Health Awareness and Support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Activities, workshops, events, written pamphlets, posters, for the purpose of  mental health awareness; support; suicide prevention;  anti-bullying campaigns; hotlines; plans of action; etc.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9641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TMN-900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 </a:t>
                      </a:r>
                      <a:r>
                        <a:rPr lang="en-C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tutoring/mentoring activity</a:t>
                      </a:r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that doesn't fit in category above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219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SENIORS/OLDER ADULTS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5948221"/>
              </p:ext>
            </p:extLst>
          </p:nvPr>
        </p:nvGraphicFramePr>
        <p:xfrm>
          <a:off x="1066800" y="1809134"/>
          <a:ext cx="6934200" cy="3276422"/>
        </p:xfrm>
        <a:graphic>
          <a:graphicData uri="http://schemas.openxmlformats.org/drawingml/2006/table">
            <a:tbl>
              <a:tblPr/>
              <a:tblGrid>
                <a:gridCol w="622883"/>
                <a:gridCol w="1160080"/>
                <a:gridCol w="5151237"/>
              </a:tblGrid>
              <a:tr h="26010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SENIOR/OLDER ADULTS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8911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SEN-100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Community Resource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Resource centre for information on senior care,  promotion of events targeting seniors,  senior home visitation, day tripping, senior picnics, etc.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911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SEN-200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Education and Training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Activities to help seniors with computer skills, online shopping, will and estate preparation, funeral pre-planning, mental health awareness, etc.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7822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SEN-300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Senior/Personal Home Support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Activities pertaining to seniors-at-home management  such as running errands, grocery shopping, house cleaning/repairs and painting; outdoor lawn/garden maintenance, flower planting, snow removal, changing lights, hanging pictures, installing smoke alarms,  window cleaning, etc.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0141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SEN-500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Senior Personal Health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r>
                        <a:rPr lang="en-C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Activities </a:t>
                      </a:r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pertaining to the personal health, care,  and safety of seniors such as buddy home watch programs; meal preparation/delivery; establish bank of personal care equipment such as walkers, canes, chair lifts or matching fund assistance to purchase/install; disability access ramps, assistance to dental/medical apts., etc</a:t>
                      </a:r>
                      <a:r>
                        <a:rPr lang="en-C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  <a:p>
                      <a:pPr algn="l" fontAlgn="b"/>
                      <a:endParaRPr lang="en-CA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6396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SEN-900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 </a:t>
                      </a:r>
                      <a:r>
                        <a:rPr lang="en-C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activity  for seniors</a:t>
                      </a:r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that not included above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202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URBAN OUTREACH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617420"/>
              </p:ext>
            </p:extLst>
          </p:nvPr>
        </p:nvGraphicFramePr>
        <p:xfrm>
          <a:off x="990600" y="1828800"/>
          <a:ext cx="7162800" cy="3581400"/>
        </p:xfrm>
        <a:graphic>
          <a:graphicData uri="http://schemas.openxmlformats.org/drawingml/2006/table">
            <a:tbl>
              <a:tblPr/>
              <a:tblGrid>
                <a:gridCol w="649289"/>
                <a:gridCol w="1209260"/>
                <a:gridCol w="5304251"/>
              </a:tblGrid>
              <a:tr h="29870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URB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C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URBAN OUTREACH (Specific to Urban Centres only)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7014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URB-100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Community 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Resource</a:t>
                      </a:r>
                    </a:p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Activities/events specifically focused on outreach within urban centres (fairs, fundraisers, etc</a:t>
                      </a:r>
                      <a:r>
                        <a:rPr lang="en-C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.)</a:t>
                      </a:r>
                    </a:p>
                    <a:p>
                      <a:pPr algn="l" fontAlgn="b"/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5521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URB-200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Education and Training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Activities to assist parents in urban canters with education,  job search, resume building, Interview practice, etc</a:t>
                      </a:r>
                      <a:r>
                        <a:rPr lang="en-C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  <a:p>
                      <a:pPr algn="l" fontAlgn="b"/>
                      <a:endParaRPr lang="en-CA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5521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URB-300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Family Support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Activities that pertain to assisting single parents and low income families in urban canters with necessary non-perishables and food staples, appliances, as well as support with information on domestic abuse prevention,  etc. </a:t>
                      </a:r>
                      <a:endParaRPr lang="en-CA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7014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URB-500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Health Programs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Cooking and nutrition classes, parenting, pre/post natal support, yoga and/or fitness classes, education in healthy living, etc. </a:t>
                      </a:r>
                      <a:endParaRPr lang="en-CA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199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URB-900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 </a:t>
                      </a:r>
                      <a:r>
                        <a:rPr lang="en-C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activity involving urban outreach</a:t>
                      </a:r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not included above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402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4238</TotalTime>
  <Words>1354</Words>
  <Application>Microsoft Office PowerPoint</Application>
  <PresentationFormat>On-screen Show (4:3)</PresentationFormat>
  <Paragraphs>430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Pushpin</vt:lpstr>
      <vt:lpstr>SHARING COMMON GROUND</vt:lpstr>
      <vt:lpstr>NEW REPORTING SYSTEM</vt:lpstr>
      <vt:lpstr>CATEGORY GUIDE</vt:lpstr>
      <vt:lpstr>ADVENTIST COMMUNITY SERVICES</vt:lpstr>
      <vt:lpstr>DISASTER RESPONSE</vt:lpstr>
      <vt:lpstr>EMOTIONAL/SPIRITUAL  SUPPORT</vt:lpstr>
      <vt:lpstr>TUTORING/MENTORING</vt:lpstr>
      <vt:lpstr>SENIORS/OLDER ADULTS</vt:lpstr>
      <vt:lpstr>URBAN OUTREACH</vt:lpstr>
      <vt:lpstr>YOUTH ADULT EMERGENCY SERVICES</vt:lpstr>
      <vt:lpstr>TRANSPORTATION</vt:lpstr>
      <vt:lpstr>CHURCH REPORT</vt:lpstr>
      <vt:lpstr>PowerPoint Presentation</vt:lpstr>
      <vt:lpstr>RECORDING ACTIVITIES</vt:lpstr>
      <vt:lpstr>PARTNERS</vt:lpstr>
      <vt:lpstr>STORIES AND PICTURES</vt:lpstr>
      <vt:lpstr>PURPOSE FOR REPORTING </vt:lpstr>
      <vt:lpstr>PURPOSE</vt:lpstr>
      <vt:lpstr>QUESTIONS</vt:lpstr>
      <vt:lpstr>College Park Church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Park Church</dc:title>
  <dc:creator>Peat, Halsey</dc:creator>
  <cp:lastModifiedBy>Lisa Mercer</cp:lastModifiedBy>
  <cp:revision>28</cp:revision>
  <cp:lastPrinted>2018-05-03T22:22:36Z</cp:lastPrinted>
  <dcterms:created xsi:type="dcterms:W3CDTF">2018-05-01T19:36:37Z</dcterms:created>
  <dcterms:modified xsi:type="dcterms:W3CDTF">2018-05-16T18:25:12Z</dcterms:modified>
</cp:coreProperties>
</file>